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3" r:id="rId5"/>
    <p:sldId id="267" r:id="rId6"/>
    <p:sldId id="266" r:id="rId7"/>
    <p:sldId id="271" r:id="rId8"/>
    <p:sldId id="265" r:id="rId9"/>
    <p:sldId id="264" r:id="rId10"/>
    <p:sldId id="270" r:id="rId11"/>
    <p:sldId id="262" r:id="rId12"/>
    <p:sldId id="261" r:id="rId13"/>
    <p:sldId id="260" r:id="rId14"/>
    <p:sldId id="259" r:id="rId15"/>
    <p:sldId id="268" r:id="rId16"/>
    <p:sldId id="274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EDB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7" autoAdjust="0"/>
  </p:normalViewPr>
  <p:slideViewPr>
    <p:cSldViewPr>
      <p:cViewPr varScale="1">
        <p:scale>
          <a:sx n="65" d="100"/>
          <a:sy n="65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0621-B74B-4C82-B2D3-795B1CB9CD1C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7CA1-C21C-453B-A9E4-7B18EF291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1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BA57-3541-4EE4-8876-10AB4F56DBF4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9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9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2DF6F-6EC4-438F-8D16-14F14CEF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haparral Display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haparral Display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haparral Display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haparral Display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haparral Display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parral Display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parral Display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parral Display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parral Display"/>
              </a:defRPr>
            </a:lvl9pPr>
          </a:lstStyle>
          <a:p>
            <a:fld id="{3B601BBA-6E99-4BA1-A43C-AAB9DA77151C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059" y="4386191"/>
            <a:ext cx="5876079" cy="4159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b="1" smtClean="0">
                <a:latin typeface="Arial" pitchFamily="34" charset="0"/>
              </a:rPr>
              <a:t>ASK AUDIENCE:</a:t>
            </a:r>
          </a:p>
          <a:p>
            <a:pPr>
              <a:buFontTx/>
              <a:buChar char="•"/>
            </a:pPr>
            <a:r>
              <a:rPr lang="en-US" sz="1400" b="1" smtClean="0">
                <a:latin typeface="Arial" pitchFamily="34" charset="0"/>
              </a:rPr>
              <a:t> </a:t>
            </a:r>
            <a:r>
              <a:rPr lang="en-US" sz="1400" smtClean="0">
                <a:latin typeface="Arial" pitchFamily="34" charset="0"/>
              </a:rPr>
              <a:t>Are there any questions? (Allow time for discussion)</a:t>
            </a:r>
          </a:p>
          <a:p>
            <a:pPr>
              <a:buFontTx/>
              <a:buChar char="•"/>
            </a:pPr>
            <a:endParaRPr lang="en-US" sz="1400" smtClean="0">
              <a:latin typeface="Arial" pitchFamily="34" charset="0"/>
            </a:endParaRPr>
          </a:p>
          <a:p>
            <a:r>
              <a:rPr lang="en-US" sz="1400" b="1" smtClean="0">
                <a:latin typeface="Arial" pitchFamily="34" charset="0"/>
              </a:rPr>
              <a:t>TELL AUDIENCE:</a:t>
            </a:r>
          </a:p>
          <a:p>
            <a:pPr>
              <a:buFontTx/>
              <a:buChar char="•"/>
            </a:pPr>
            <a:r>
              <a:rPr lang="en-US" sz="1400" smtClean="0">
                <a:latin typeface="Arial" pitchFamily="34" charset="0"/>
              </a:rPr>
              <a:t> Please fill out the end-of-meeting evaluation before you leave.</a:t>
            </a:r>
          </a:p>
          <a:p>
            <a:pPr algn="ctr"/>
            <a:r>
              <a:rPr lang="en-US" sz="1400" b="1" i="1" smtClean="0">
                <a:latin typeface="Arial" pitchFamily="34" charset="0"/>
              </a:rPr>
              <a:t>THANK YOU!</a:t>
            </a:r>
          </a:p>
          <a:p>
            <a:pPr algn="ctr"/>
            <a:endParaRPr lang="en-US" sz="1400" b="1" i="1" smtClean="0">
              <a:latin typeface="Arial" pitchFamily="34" charset="0"/>
            </a:endParaRPr>
          </a:p>
          <a:p>
            <a:pPr algn="ctr"/>
            <a:endParaRPr lang="en-US" sz="1400" b="1" i="1" smtClean="0">
              <a:latin typeface="Arial" pitchFamily="34" charset="0"/>
            </a:endParaRPr>
          </a:p>
          <a:p>
            <a:r>
              <a:rPr lang="en-US" sz="1400" b="1" i="1" smtClean="0">
                <a:latin typeface="Arial" pitchFamily="34" charset="0"/>
              </a:rPr>
              <a:t>NOTE TO FACILITATOR:</a:t>
            </a:r>
            <a:r>
              <a:rPr lang="en-US" sz="1400" i="1" smtClean="0">
                <a:latin typeface="Arial" pitchFamily="34" charset="0"/>
              </a:rPr>
              <a:t> </a:t>
            </a:r>
            <a:r>
              <a:rPr lang="en-US" sz="1400" b="1" i="1" smtClean="0">
                <a:latin typeface="Arial" pitchFamily="34" charset="0"/>
              </a:rPr>
              <a:t>Stop with this slide. The next slide is for the benefit of the credit union.</a:t>
            </a:r>
          </a:p>
          <a:p>
            <a:endParaRPr lang="en-US" sz="1400" b="1" i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724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058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b="0" i="0"/>
            </a:lvl1pPr>
          </a:lstStyle>
          <a:p>
            <a:endParaRPr lang="en-US"/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8CDDF2CF-6A9A-4688-A851-039B0A795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2775" y="104775"/>
            <a:ext cx="2065338" cy="591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3588" y="104775"/>
            <a:ext cx="6046787" cy="591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1047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3588" y="149066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4588" y="149066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03738" y="6234113"/>
            <a:ext cx="42703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588" y="14906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4588" y="14906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9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7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8513" y="1047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88" y="14906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F1AAEC06-F79C-472B-98E4-25FD10D12A23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03738" y="6234113"/>
            <a:ext cx="4270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1"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bcp/edu/resources/forms/affidavit.pdf" TargetMode="External"/><Relationship Id="rId2" Type="http://schemas.openxmlformats.org/officeDocument/2006/relationships/hyperlink" Target="http://www.ftc.gov/bcp/edu/microsites/idtheft/consumers/defend.html#WhatarethestepsIshouldtakeifImavictimofidentitythef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annualcreditreport.com/cra/index.j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dol/topic/benefits-leave/fmla.htm" TargetMode="External"/><Relationship Id="rId2" Type="http://schemas.openxmlformats.org/officeDocument/2006/relationships/hyperlink" Target="http://www.creditunion.coop/cu_locator/quickfind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rpfinancial.com/content/YourGoals/livWrkRet_cashInOnHome.cfm" TargetMode="External"/><Relationship Id="rId2" Type="http://schemas.openxmlformats.org/officeDocument/2006/relationships/hyperlink" Target="http://www.aarp.org/money/credit-loans-debt/reverse_mortgag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dol.gov/dol/topic/benefits-leave/fmla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aid.ed.gov/PORTALSWebApp/students/english/returning.js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onestop.org/" TargetMode="External"/><Relationship Id="rId2" Type="http://schemas.openxmlformats.org/officeDocument/2006/relationships/hyperlink" Target="http://www.dol.gov/ebsa/faqs/faq_consumer_cobr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reditunion.coop/cu_locator/quickfind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web.com/retirement/what-is-a-qtip-trust.html" TargetMode="External"/><Relationship Id="rId2" Type="http://schemas.openxmlformats.org/officeDocument/2006/relationships/hyperlink" Target="http://www.nolo.com/legal-encyclopedia/prenuptial-agree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ricseidellaw.com/forms/Notice%20to%20Terminate%20Joint%20Account.pdf" TargetMode="External"/><Relationship Id="rId2" Type="http://schemas.openxmlformats.org/officeDocument/2006/relationships/hyperlink" Target="http://www.ftc.gov/bcp/menus/consumer/credit.s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domesticviolence.html" TargetMode="External"/><Relationship Id="rId2" Type="http://schemas.openxmlformats.org/officeDocument/2006/relationships/hyperlink" Target="http://www.ncadv.org/protectyourself/GettingHelp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1295400"/>
          </a:xfrm>
        </p:spPr>
        <p:txBody>
          <a:bodyPr/>
          <a:lstStyle/>
          <a:p>
            <a:r>
              <a:rPr lang="en-US" sz="3200" b="1" i="1" dirty="0" smtClean="0"/>
              <a:t>Prepare for the </a:t>
            </a:r>
            <a:br>
              <a:rPr lang="en-US" sz="3200" b="1" i="1" dirty="0" smtClean="0"/>
            </a:br>
            <a:r>
              <a:rPr lang="en-US" sz="3200" b="1" i="1" dirty="0" smtClean="0"/>
              <a:t>“What Ifs”</a:t>
            </a:r>
            <a:endParaRPr lang="en-US" sz="32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263366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2176" y="2303013"/>
            <a:ext cx="19272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3" y="3441700"/>
            <a:ext cx="17557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962" y="3498021"/>
            <a:ext cx="1335087" cy="168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PF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973" y="5432425"/>
            <a:ext cx="11826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3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09600"/>
            <a:ext cx="8229600" cy="762000"/>
          </a:xfrm>
        </p:spPr>
        <p:txBody>
          <a:bodyPr/>
          <a:lstStyle/>
          <a:p>
            <a:r>
              <a:rPr lang="en-US" b="1" i="1" dirty="0" smtClean="0"/>
              <a:t>What if … identity theft?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382000" cy="3810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Char char="•"/>
            </a:pPr>
            <a:r>
              <a:rPr lang="en-US" sz="2000" b="1" dirty="0" smtClean="0"/>
              <a:t>Place </a:t>
            </a:r>
            <a:r>
              <a:rPr lang="en-US" sz="2000" b="1" i="1" dirty="0" smtClean="0">
                <a:hlinkClick r:id="rId2"/>
              </a:rPr>
              <a:t>fraud alert </a:t>
            </a:r>
            <a:r>
              <a:rPr lang="en-US" sz="2000" b="1" dirty="0" smtClean="0"/>
              <a:t>on your credit reports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Contact FTC’s* ID Theft Hotline at 877-IDTHEFT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Close affected accounts. Use FTC’s </a:t>
            </a:r>
            <a:r>
              <a:rPr lang="en-US" sz="2000" b="1" i="1" dirty="0" smtClean="0">
                <a:hlinkClick r:id="rId3"/>
              </a:rPr>
              <a:t>“ID Theft Affidavit”</a:t>
            </a:r>
            <a:endParaRPr lang="en-US" sz="2000" b="1" i="1" dirty="0" smtClean="0"/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Follow each conversation with a certified letter, return receipt requested; keep copies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File a police report where ID theft took place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Get copies of police reports and send to creditors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After reviewing free credit reports that ID theft victims can get, </a:t>
            </a:r>
            <a:br>
              <a:rPr lang="en-US" sz="2000" b="1" dirty="0" smtClean="0"/>
            </a:br>
            <a:r>
              <a:rPr lang="en-US" sz="2000" b="1" dirty="0" smtClean="0"/>
              <a:t>check credit report regularly via </a:t>
            </a:r>
            <a:r>
              <a:rPr lang="en-US" sz="2000" b="1" i="1" dirty="0" smtClean="0">
                <a:hlinkClick r:id="rId4"/>
              </a:rPr>
              <a:t>annualcreditreport.com</a:t>
            </a:r>
            <a:r>
              <a:rPr lang="en-US" sz="2000" b="1" i="1" dirty="0" smtClean="0"/>
              <a:t> </a:t>
            </a:r>
            <a:br>
              <a:rPr lang="en-US" sz="2000" b="1" i="1" dirty="0" smtClean="0"/>
            </a:br>
            <a:endParaRPr lang="en-US" sz="2000" b="1" i="1" dirty="0" smtClean="0"/>
          </a:p>
          <a:p>
            <a:pPr marL="0" indent="0">
              <a:buNone/>
            </a:pPr>
            <a:r>
              <a:rPr lang="en-US" sz="1400" b="1" i="1" dirty="0" smtClean="0"/>
              <a:t>* Federal Trade Commission</a:t>
            </a:r>
            <a:endParaRPr lang="en-US" sz="1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Act quickly if you’re a victim:</a:t>
            </a:r>
            <a:endParaRPr lang="en-US" sz="24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295399"/>
            <a:ext cx="2108061" cy="1714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761999"/>
            <a:ext cx="8229600" cy="485775"/>
          </a:xfrm>
        </p:spPr>
        <p:txBody>
          <a:bodyPr/>
          <a:lstStyle/>
          <a:p>
            <a:r>
              <a:rPr lang="en-US" b="1" dirty="0" smtClean="0"/>
              <a:t>   </a:t>
            </a:r>
            <a:r>
              <a:rPr lang="en-US" b="1" i="1" dirty="0" smtClean="0"/>
              <a:t>What if … medical crisis?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676400"/>
            <a:ext cx="8612188" cy="4340225"/>
          </a:xfrm>
        </p:spPr>
        <p:txBody>
          <a:bodyPr/>
          <a:lstStyle/>
          <a:p>
            <a:r>
              <a:rPr lang="en-US" sz="2400" b="1" dirty="0" smtClean="0"/>
              <a:t>No insurance?  </a:t>
            </a:r>
            <a:r>
              <a:rPr lang="en-US" sz="2000" b="1" i="1" dirty="0" smtClean="0"/>
              <a:t>Negotiate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r>
              <a:rPr lang="en-US" sz="2400" b="1" dirty="0" smtClean="0"/>
              <a:t>Large medical bills?  </a:t>
            </a:r>
            <a:r>
              <a:rPr lang="en-US" sz="2000" b="1" i="1" dirty="0" smtClean="0"/>
              <a:t>Avoid credit cards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r>
              <a:rPr lang="en-US" sz="2400" b="1" dirty="0" smtClean="0"/>
              <a:t>Need financing? </a:t>
            </a:r>
            <a:r>
              <a:rPr lang="en-US" sz="2000" b="1" i="1" dirty="0" smtClean="0"/>
              <a:t>Ask the </a:t>
            </a:r>
            <a:r>
              <a:rPr lang="en-US" sz="2000" b="1" i="1" dirty="0" smtClean="0">
                <a:hlinkClick r:id="rId2"/>
              </a:rPr>
              <a:t>credit union</a:t>
            </a:r>
            <a:endParaRPr lang="en-US" sz="2000" b="1" i="1" dirty="0" smtClean="0"/>
          </a:p>
          <a:p>
            <a:pPr marL="0" indent="0">
              <a:buNone/>
            </a:pPr>
            <a:endParaRPr lang="en-US" sz="1000" b="1" i="1" dirty="0" smtClean="0"/>
          </a:p>
          <a:p>
            <a:r>
              <a:rPr lang="en-US" sz="2400" b="1" dirty="0" smtClean="0"/>
              <a:t>Need time off?  </a:t>
            </a:r>
            <a:r>
              <a:rPr lang="en-US" sz="2000" b="1" i="1" dirty="0" smtClean="0"/>
              <a:t>Ask about </a:t>
            </a:r>
            <a:r>
              <a:rPr lang="en-US" sz="2000" b="1" i="1" dirty="0" smtClean="0">
                <a:hlinkClick r:id="rId3"/>
              </a:rPr>
              <a:t>Family Medical Leave Act </a:t>
            </a:r>
            <a:r>
              <a:rPr lang="en-US" sz="2000" b="1" i="1" dirty="0" smtClean="0"/>
              <a:t>(FMLA)</a:t>
            </a:r>
            <a:endParaRPr lang="en-US" sz="1600" b="1" i="1" dirty="0" smtClean="0"/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Forgetful?  </a:t>
            </a:r>
            <a:r>
              <a:rPr lang="en-US" sz="2000" b="1" i="1" dirty="0" smtClean="0"/>
              <a:t>Keep good records, notes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r>
              <a:rPr lang="en-US" sz="2400" b="1" dirty="0" smtClean="0"/>
              <a:t>Need help?  </a:t>
            </a:r>
            <a:r>
              <a:rPr lang="en-US" sz="2000" b="1" i="1" dirty="0" smtClean="0"/>
              <a:t>Organize arsenal of community helpers … friends,</a:t>
            </a:r>
            <a:br>
              <a:rPr lang="en-US" sz="2000" b="1" i="1" dirty="0" smtClean="0"/>
            </a:br>
            <a:r>
              <a:rPr lang="en-US" sz="2000" b="1" i="1" dirty="0" smtClean="0"/>
              <a:t>relatives, neighbors, faith-based and other local organizations</a:t>
            </a:r>
            <a:br>
              <a:rPr lang="en-US" sz="2000" b="1" i="1" dirty="0" smtClean="0"/>
            </a:br>
            <a:endParaRPr lang="en-US" sz="2000" b="1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400" y="1442885"/>
            <a:ext cx="2590800" cy="2214715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09600"/>
            <a:ext cx="8229600" cy="762000"/>
          </a:xfrm>
        </p:spPr>
        <p:txBody>
          <a:bodyPr/>
          <a:lstStyle/>
          <a:p>
            <a:r>
              <a:rPr lang="en-US" b="1" i="1" dirty="0" smtClean="0"/>
              <a:t>           What if … primary caregiver?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340225"/>
          </a:xfrm>
        </p:spPr>
        <p:txBody>
          <a:bodyPr/>
          <a:lstStyle/>
          <a:p>
            <a:r>
              <a:rPr lang="en-US" sz="2400" b="1" dirty="0" smtClean="0"/>
              <a:t>Tend to </a:t>
            </a:r>
            <a:r>
              <a:rPr lang="en-US" sz="2400" b="1" i="1" dirty="0" smtClean="0"/>
              <a:t>your own </a:t>
            </a:r>
            <a:r>
              <a:rPr lang="en-US" sz="2400" b="1" dirty="0" smtClean="0"/>
              <a:t>physical, emotional and </a:t>
            </a:r>
            <a:br>
              <a:rPr lang="en-US" sz="2400" b="1" dirty="0" smtClean="0"/>
            </a:br>
            <a:r>
              <a:rPr lang="en-US" sz="2400" b="1" dirty="0" smtClean="0"/>
              <a:t>fiscal health first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Ask parents: </a:t>
            </a:r>
            <a:r>
              <a:rPr lang="en-US" sz="2400" b="1" i="1" dirty="0" smtClean="0">
                <a:hlinkClick r:id="rId2"/>
              </a:rPr>
              <a:t>Reverse mortgage </a:t>
            </a:r>
            <a:r>
              <a:rPr lang="en-US" sz="2400" b="1" dirty="0" smtClean="0"/>
              <a:t>or </a:t>
            </a:r>
            <a:r>
              <a:rPr lang="en-US" sz="2400" b="1" i="1" dirty="0" smtClean="0">
                <a:hlinkClick r:id="rId3"/>
              </a:rPr>
              <a:t>home equity</a:t>
            </a:r>
            <a:r>
              <a:rPr lang="en-US" sz="2400" b="1" dirty="0" smtClean="0"/>
              <a:t>?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Seek employer assistance (</a:t>
            </a:r>
            <a:r>
              <a:rPr lang="en-US" sz="2400" b="1" i="1" dirty="0" smtClean="0">
                <a:hlinkClick r:id="rId4"/>
              </a:rPr>
              <a:t>FMLA</a:t>
            </a:r>
            <a:r>
              <a:rPr lang="en-US" sz="2400" b="1" dirty="0" smtClean="0"/>
              <a:t>)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Consider in-home care, assisted living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Get qualified tax advice</a:t>
            </a:r>
            <a:br>
              <a:rPr lang="en-US" sz="2400" b="1" dirty="0" smtClean="0"/>
            </a:br>
            <a:r>
              <a:rPr lang="en-US" sz="1800" b="1" i="1" dirty="0" smtClean="0"/>
              <a:t>You may qualify for tax deductions based on level of support you provide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r>
              <a:rPr lang="en-US" sz="2400" b="1" i="1" dirty="0" smtClean="0"/>
              <a:t>Accept help!</a:t>
            </a:r>
            <a:endParaRPr lang="en-US" sz="24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286000" cy="1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533400"/>
            <a:ext cx="8229600" cy="941623"/>
          </a:xfrm>
        </p:spPr>
        <p:txBody>
          <a:bodyPr/>
          <a:lstStyle/>
          <a:p>
            <a:r>
              <a:rPr lang="en-US" b="1" i="1" dirty="0" smtClean="0"/>
              <a:t>        What if … returning student?</a:t>
            </a:r>
            <a:endParaRPr 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2932" y="2743200"/>
            <a:ext cx="1874668" cy="3467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35" y="1752600"/>
            <a:ext cx="4644865" cy="4264024"/>
          </a:xfrm>
        </p:spPr>
        <p:txBody>
          <a:bodyPr/>
          <a:lstStyle/>
          <a:p>
            <a:r>
              <a:rPr lang="en-US" sz="2400" b="1" dirty="0" smtClean="0"/>
              <a:t>Ease in to class load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Solicit family support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Visit </a:t>
            </a:r>
            <a:r>
              <a:rPr lang="en-US" sz="2400" b="1" i="1" dirty="0" smtClean="0">
                <a:hlinkClick r:id="rId3"/>
              </a:rPr>
              <a:t>Studentaid.ed.gov/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1000" b="1" dirty="0" smtClean="0"/>
          </a:p>
          <a:p>
            <a:r>
              <a:rPr lang="en-US" sz="2400" b="1" dirty="0" smtClean="0"/>
              <a:t>Approach coursework like </a:t>
            </a:r>
            <a:br>
              <a:rPr lang="en-US" sz="2400" b="1" dirty="0" smtClean="0"/>
            </a:br>
            <a:r>
              <a:rPr lang="en-US" sz="2400" b="1" dirty="0" smtClean="0"/>
              <a:t>a work assignment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Mentor younger students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C:\Documents and Settings\jgarkey\Local Settings\Temporary Internet Files\Content.IE5\RR99NNAH\MC90044175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477845"/>
            <a:ext cx="2971801" cy="30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22008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 never </a:t>
            </a:r>
            <a:r>
              <a:rPr lang="en-US" b="1" i="1" dirty="0" smtClean="0"/>
              <a:t>dreamed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I’d enjoy taking classes again!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9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85800"/>
            <a:ext cx="8229600" cy="685801"/>
          </a:xfrm>
        </p:spPr>
        <p:txBody>
          <a:bodyPr/>
          <a:lstStyle/>
          <a:p>
            <a:r>
              <a:rPr lang="en-US" b="1" i="1" dirty="0" smtClean="0"/>
              <a:t>What if … job loss?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1752599"/>
            <a:ext cx="8229600" cy="4648201"/>
          </a:xfrm>
        </p:spPr>
        <p:txBody>
          <a:bodyPr/>
          <a:lstStyle/>
          <a:p>
            <a:r>
              <a:rPr lang="en-US" sz="2400" b="1" dirty="0" smtClean="0"/>
              <a:t>Make finding job a full-time job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Take financial snapshot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Size up resources and emergency savings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Ask about continuation of group health coverage (</a:t>
            </a:r>
            <a:r>
              <a:rPr lang="en-US" sz="2400" b="1" i="1" dirty="0" smtClean="0">
                <a:hlinkClick r:id="rId2"/>
              </a:rPr>
              <a:t>COBRA</a:t>
            </a:r>
            <a:r>
              <a:rPr lang="en-US" sz="2400" b="1" i="1" dirty="0" smtClean="0"/>
              <a:t>*</a:t>
            </a:r>
            <a:r>
              <a:rPr lang="en-US" sz="2400" b="1" dirty="0" smtClean="0"/>
              <a:t>)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Resist tapping 401(k)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Get career help:  </a:t>
            </a:r>
            <a:r>
              <a:rPr lang="en-US" sz="2400" b="1" i="1" dirty="0" err="1" smtClean="0">
                <a:hlinkClick r:id="rId3"/>
              </a:rPr>
              <a:t>CareerOneStop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endParaRPr lang="en-US" sz="2400" b="1" i="1" dirty="0" smtClean="0"/>
          </a:p>
          <a:p>
            <a:pPr marL="0" indent="0">
              <a:buNone/>
            </a:pPr>
            <a:r>
              <a:rPr lang="en-US" sz="1400" b="1" i="1" dirty="0" smtClean="0"/>
              <a:t>* Consolidated Omnibus Budget Reconciliation Act</a:t>
            </a:r>
            <a:endParaRPr lang="en-US" sz="14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3943284"/>
            <a:ext cx="2706215" cy="301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76200"/>
            <a:ext cx="8229600" cy="1295400"/>
          </a:xfrm>
        </p:spPr>
        <p:txBody>
          <a:bodyPr/>
          <a:lstStyle/>
          <a:p>
            <a:r>
              <a:rPr lang="en-US" b="1" i="1" dirty="0" smtClean="0"/>
              <a:t>What if … </a:t>
            </a:r>
            <a:br>
              <a:rPr lang="en-US" b="1" i="1" dirty="0" smtClean="0"/>
            </a:br>
            <a:r>
              <a:rPr lang="en-US" b="1" i="1" dirty="0" smtClean="0"/>
              <a:t>forced early retirement?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61942"/>
            <a:ext cx="7924800" cy="4525962"/>
          </a:xfrm>
        </p:spPr>
        <p:txBody>
          <a:bodyPr/>
          <a:lstStyle/>
          <a:p>
            <a:pPr marL="0" indent="0">
              <a:buNone/>
            </a:pPr>
            <a:endParaRPr lang="en-US" sz="1000" b="1" i="1" dirty="0" smtClean="0"/>
          </a:p>
          <a:p>
            <a:pPr marL="0" indent="0">
              <a:buNone/>
            </a:pPr>
            <a:r>
              <a:rPr lang="en-US" b="1" i="1" dirty="0" smtClean="0"/>
              <a:t>Make decisions related to:</a:t>
            </a:r>
            <a:br>
              <a:rPr lang="en-US" b="1" i="1" dirty="0" smtClean="0"/>
            </a:br>
            <a:endParaRPr lang="en-US" sz="12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Social Security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Health insurance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Part-time employment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Pension and 401(k)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Professional networking,</a:t>
            </a:r>
            <a:br>
              <a:rPr lang="en-US" sz="2400" b="1" dirty="0" smtClean="0"/>
            </a:br>
            <a:r>
              <a:rPr lang="en-US" sz="2400" b="1" dirty="0" smtClean="0"/>
              <a:t>such as LinkedIn</a:t>
            </a:r>
          </a:p>
          <a:p>
            <a:pPr marL="0" indent="0">
              <a:buNone/>
            </a:pPr>
            <a:r>
              <a:rPr lang="en-US" sz="2400" b="1" dirty="0" smtClean="0"/>
              <a:t>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2362200"/>
            <a:ext cx="2006354" cy="2725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2132013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4365318" y="3973937"/>
            <a:ext cx="184150" cy="614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kumimoji="1" lang="en-US" sz="3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Sans Bold" charset="0"/>
            </a:endParaRPr>
          </a:p>
        </p:txBody>
      </p:sp>
      <p:pic>
        <p:nvPicPr>
          <p:cNvPr id="101381" name="Picture 5" descr="Brand logo no tint with slogan landscap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44" y="5501080"/>
            <a:ext cx="3124200" cy="8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0" y="2300288"/>
            <a:ext cx="9144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  <a:defRPr/>
            </a:pPr>
            <a:endParaRPr kumimoji="1" lang="en-US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11874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kumimoji="1" lang="en-US" sz="2800" b="1" dirty="0">
                <a:latin typeface="Arial" pitchFamily="34" charset="0"/>
              </a:rPr>
              <a:t>Remember </a:t>
            </a:r>
            <a:r>
              <a:rPr kumimoji="1" lang="en-US" sz="2800" b="1" dirty="0" smtClean="0">
                <a:latin typeface="Arial" pitchFamily="34" charset="0"/>
              </a:rPr>
              <a:t>… </a:t>
            </a:r>
            <a:r>
              <a:rPr kumimoji="1" lang="en-US" sz="2800" b="1" i="1" dirty="0" smtClean="0">
                <a:latin typeface="Arial" pitchFamily="34" charset="0"/>
              </a:rPr>
              <a:t>the credit union can help! </a:t>
            </a:r>
            <a:r>
              <a:rPr kumimoji="1" lang="en-US" sz="2800" b="1" dirty="0">
                <a:latin typeface="Arial" pitchFamily="34" charset="0"/>
              </a:rPr>
              <a:t/>
            </a:r>
            <a:br>
              <a:rPr kumimoji="1" lang="en-US" sz="2800" b="1" dirty="0">
                <a:latin typeface="Arial" pitchFamily="34" charset="0"/>
              </a:rPr>
            </a:br>
            <a:endParaRPr kumimoji="1" lang="en-US" sz="2800" b="1" dirty="0">
              <a:latin typeface="Arial" pitchFamily="34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2176463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4963" y="4267200"/>
            <a:ext cx="686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81EDB"/>
                </a:solidFill>
              </a:rPr>
              <a:t>To locate a credit union near you, visit</a:t>
            </a:r>
          </a:p>
          <a:p>
            <a:pPr algn="ctr"/>
            <a:r>
              <a:rPr lang="en-US" b="1" i="1" dirty="0" smtClean="0">
                <a:solidFill>
                  <a:srgbClr val="381EDB"/>
                </a:solidFill>
                <a:hlinkClick r:id="rId4"/>
              </a:rPr>
              <a:t>Credit Union Locator</a:t>
            </a:r>
            <a:endParaRPr lang="en-US" b="1" i="1" dirty="0">
              <a:solidFill>
                <a:srgbClr val="381ED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19482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to the professionals at the credit union about your own personal finance “curveballs” to help you stay on track. </a:t>
            </a:r>
          </a:p>
          <a:p>
            <a:endParaRPr lang="en-US" b="1" dirty="0"/>
          </a:p>
          <a:p>
            <a:r>
              <a:rPr lang="en-US" b="1" i="1" dirty="0" smtClean="0"/>
              <a:t>We can:</a:t>
            </a:r>
          </a:p>
          <a:p>
            <a:r>
              <a:rPr lang="en-US" b="1" dirty="0" smtClean="0"/>
              <a:t>    * Help you set up direct deposit and savings vehicles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* Offer personal and secured loans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* Help you establish a spending plan, and more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19300" y="6477000"/>
            <a:ext cx="560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2011 </a:t>
            </a:r>
            <a:r>
              <a:rPr lang="en-US" sz="1000" dirty="0"/>
              <a:t>Credit Union National Association Inc., the trade association for credit unions in the U.S</a:t>
            </a:r>
          </a:p>
        </p:txBody>
      </p:sp>
    </p:spTree>
    <p:extLst>
      <p:ext uri="{BB962C8B-B14F-4D97-AF65-F5344CB8AC3E}">
        <p14:creationId xmlns:p14="http://schemas.microsoft.com/office/powerpoint/2010/main" val="35411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80999"/>
            <a:ext cx="8229600" cy="86677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i="1" dirty="0" smtClean="0"/>
              <a:t>Unique challenges</a:t>
            </a:r>
            <a:br>
              <a:rPr lang="en-US" b="1" i="1" dirty="0" smtClean="0"/>
            </a:br>
            <a:r>
              <a:rPr lang="en-US" b="1" i="1" dirty="0" smtClean="0"/>
              <a:t>affecting women’s financial security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492"/>
            <a:ext cx="8610600" cy="48006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Outlive assets …</a:t>
            </a:r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r>
              <a:rPr lang="en-US" sz="2400" b="1" i="1" dirty="0" smtClean="0"/>
              <a:t>Loss of spouse …</a:t>
            </a:r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r>
              <a:rPr lang="en-US" sz="2400" b="1" i="1" dirty="0" smtClean="0"/>
              <a:t>High medical, health care costs …</a:t>
            </a:r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 smtClean="0"/>
              <a:t>Hit with crisis …</a:t>
            </a:r>
            <a:endParaRPr lang="en-US" sz="2400" b="1" i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200400" y="1371600"/>
            <a:ext cx="5715000" cy="9687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aparral Display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447800"/>
            <a:ext cx="571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Women earn on average 77%-80% of what men earn</a:t>
            </a:r>
          </a:p>
          <a:p>
            <a:endParaRPr lang="en-US" sz="1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40% of women over 65 living alone depend on Social Security for practically </a:t>
            </a:r>
            <a:r>
              <a:rPr lang="en-US" sz="1400" i="1" dirty="0" smtClean="0"/>
              <a:t>all</a:t>
            </a:r>
            <a:r>
              <a:rPr lang="en-US" sz="1400" dirty="0" smtClean="0"/>
              <a:t> their income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800" y="3048000"/>
            <a:ext cx="4876800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haparral Display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048000"/>
            <a:ext cx="472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85% of women over 85 are widows (vs. 45% of men)</a:t>
            </a:r>
          </a:p>
          <a:p>
            <a:endParaRPr lang="en-US" sz="1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Average life expectancy: 85 years (vs. 72 for men)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562600" y="4267200"/>
            <a:ext cx="35052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haparral Display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34340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Average cost in retirement: $250,000 </a:t>
            </a:r>
            <a:r>
              <a:rPr lang="en-US" sz="1400" i="1" dirty="0" smtClean="0"/>
              <a:t>(not including long-term care)</a:t>
            </a:r>
          </a:p>
          <a:p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2971800" y="5562600"/>
            <a:ext cx="5715000" cy="76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haparral Display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5562600"/>
            <a:ext cx="571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65% ages 40-79 already have dealt with major financial “life crisis”</a:t>
            </a:r>
          </a:p>
          <a:p>
            <a:endParaRPr lang="en-US" sz="1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25% of women experience domestic violence at some point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67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533400"/>
            <a:ext cx="8229600" cy="838200"/>
          </a:xfrm>
        </p:spPr>
        <p:txBody>
          <a:bodyPr/>
          <a:lstStyle/>
          <a:p>
            <a:r>
              <a:rPr lang="en-US" b="1" i="1" dirty="0" smtClean="0"/>
              <a:t>Prepare for “what ifs”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6019800" cy="27432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Take action … </a:t>
            </a:r>
          </a:p>
          <a:p>
            <a:pPr marL="457200" lvl="1" indent="0">
              <a:buNone/>
            </a:pPr>
            <a:r>
              <a:rPr lang="en-US" sz="2000" b="1" dirty="0" smtClean="0"/>
              <a:t>  	To prepare for life’s curveballs </a:t>
            </a:r>
            <a:br>
              <a:rPr lang="en-US" sz="2000" b="1" dirty="0" smtClean="0"/>
            </a:br>
            <a:r>
              <a:rPr lang="en-US" sz="2000" b="1" dirty="0" smtClean="0"/>
              <a:t>	</a:t>
            </a:r>
            <a:r>
              <a:rPr lang="en-US" sz="2000" b="1" i="1" dirty="0" smtClean="0"/>
              <a:t>before</a:t>
            </a:r>
            <a:r>
              <a:rPr lang="en-US" sz="2000" b="1" dirty="0" smtClean="0"/>
              <a:t> they happen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2400" b="1" i="1" dirty="0" smtClean="0"/>
              <a:t>Position yourself … </a:t>
            </a:r>
          </a:p>
          <a:p>
            <a:pPr marL="457200" lvl="1" indent="0">
              <a:buNone/>
            </a:pPr>
            <a:r>
              <a:rPr lang="en-US" sz="2000" b="1" dirty="0" smtClean="0"/>
              <a:t> 	To make sound financial decisions, </a:t>
            </a:r>
            <a:br>
              <a:rPr lang="en-US" sz="2000" b="1" dirty="0" smtClean="0"/>
            </a:br>
            <a:r>
              <a:rPr lang="en-US" sz="2000" b="1" dirty="0" smtClean="0"/>
              <a:t> 	resulting in financial security in later life</a:t>
            </a:r>
            <a:endParaRPr lang="en-US" sz="2000" b="1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90" y="4148091"/>
            <a:ext cx="4077910" cy="270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9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85800"/>
            <a:ext cx="8229600" cy="609600"/>
          </a:xfrm>
        </p:spPr>
        <p:txBody>
          <a:bodyPr/>
          <a:lstStyle/>
          <a:p>
            <a:r>
              <a:rPr lang="en-US" b="1" i="1" dirty="0" smtClean="0"/>
              <a:t>What if … marriage?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452596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Avoid arguments over money:</a:t>
            </a:r>
            <a:br>
              <a:rPr lang="en-US" b="1" i="1" dirty="0" smtClean="0"/>
            </a:br>
            <a:endParaRPr lang="en-US" sz="1200" b="1" i="1" dirty="0" smtClean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Know your spending style--</a:t>
            </a:r>
            <a:br>
              <a:rPr lang="en-US" sz="2400" b="1" dirty="0" smtClean="0"/>
            </a:br>
            <a:r>
              <a:rPr lang="en-US" sz="2000" b="1" i="1" dirty="0" smtClean="0"/>
              <a:t>Hoarder, avoider, </a:t>
            </a:r>
            <a:r>
              <a:rPr lang="en-US" sz="2000" b="1" i="1" dirty="0" err="1" smtClean="0"/>
              <a:t>splurger</a:t>
            </a:r>
            <a:r>
              <a:rPr lang="en-US" sz="2000" b="1" i="1" dirty="0" smtClean="0"/>
              <a:t>…</a:t>
            </a:r>
            <a:br>
              <a:rPr lang="en-US" sz="2000" b="1" i="1" dirty="0" smtClean="0"/>
            </a:br>
            <a:endParaRPr lang="en-US" sz="1000" b="1" i="1" dirty="0" smtClean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Decide on accounts-- </a:t>
            </a:r>
            <a:br>
              <a:rPr lang="en-US" sz="2400" b="1" dirty="0" smtClean="0"/>
            </a:br>
            <a:r>
              <a:rPr lang="en-US" sz="2000" b="1" i="1" dirty="0" smtClean="0"/>
              <a:t>Ours, yours, mine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endParaRPr lang="en-US" sz="1000" b="1" i="1" dirty="0" smtClean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Don’t be “silent partner”-- </a:t>
            </a:r>
            <a:br>
              <a:rPr lang="en-US" sz="2400" b="1" dirty="0" smtClean="0"/>
            </a:br>
            <a:r>
              <a:rPr lang="en-US" sz="2000" b="1" i="1" dirty="0" smtClean="0"/>
              <a:t>Know location of accounts, and passwords</a:t>
            </a:r>
            <a:br>
              <a:rPr lang="en-US" sz="2000" b="1" i="1" dirty="0" smtClean="0"/>
            </a:br>
            <a:endParaRPr lang="en-US" sz="1000" b="1" i="1" dirty="0" smtClean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Make it a habit to discuss</a:t>
            </a:r>
            <a:br>
              <a:rPr lang="en-US" sz="2400" b="1" dirty="0" smtClean="0"/>
            </a:br>
            <a:r>
              <a:rPr lang="en-US" sz="2400" b="1" dirty="0" smtClean="0"/>
              <a:t>finances regularly</a:t>
            </a:r>
            <a:br>
              <a:rPr lang="en-US" sz="2400" b="1" dirty="0" smtClean="0"/>
            </a:br>
            <a:endParaRPr lang="en-US" sz="1000" b="1" dirty="0" smtClean="0"/>
          </a:p>
          <a:p>
            <a:pPr marL="0" indent="0">
              <a:buNone/>
            </a:pPr>
            <a:endParaRPr lang="en-US" sz="2400" b="1" i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9799" y="3765370"/>
            <a:ext cx="1905001" cy="2635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Documents and Settings\jgarkey\Local Settings\Temporary Internet Files\Content.IE5\IUW70L9D\MC90044137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643136"/>
            <a:ext cx="1981200" cy="377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jgarkey\Local Settings\Temporary Internet Files\Content.IE5\IUW70L9D\MC90044137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23224" y="2501540"/>
            <a:ext cx="2527660" cy="25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2743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r>
              <a:rPr lang="en-US" i="1" dirty="0" smtClean="0"/>
              <a:t>He’s just like his mother. </a:t>
            </a:r>
            <a:r>
              <a:rPr lang="en-US" b="1" i="1" dirty="0" smtClean="0"/>
              <a:t>Now </a:t>
            </a:r>
            <a:r>
              <a:rPr lang="en-US" i="1" dirty="0" smtClean="0"/>
              <a:t>what do I do?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017932" y="20574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Will she </a:t>
            </a:r>
            <a:r>
              <a:rPr lang="en-US" b="1" i="1" dirty="0" smtClean="0"/>
              <a:t>always </a:t>
            </a:r>
            <a:r>
              <a:rPr lang="en-US" i="1" dirty="0" smtClean="0"/>
              <a:t>splurge like this? </a:t>
            </a:r>
            <a:r>
              <a:rPr lang="en-US" b="1" i="1" dirty="0" smtClean="0"/>
              <a:t>Now</a:t>
            </a:r>
            <a:r>
              <a:rPr lang="en-US" i="1" dirty="0" smtClean="0"/>
              <a:t> what do I do?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8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762000"/>
            <a:ext cx="8229600" cy="485774"/>
          </a:xfrm>
        </p:spPr>
        <p:txBody>
          <a:bodyPr/>
          <a:lstStyle/>
          <a:p>
            <a:r>
              <a:rPr lang="en-US" b="1" i="1" dirty="0" smtClean="0"/>
              <a:t>What if … </a:t>
            </a:r>
            <a:r>
              <a:rPr lang="en-US" b="1" i="1" u="sng" dirty="0" smtClean="0"/>
              <a:t>re</a:t>
            </a:r>
            <a:r>
              <a:rPr lang="en-US" b="1" i="1" dirty="0" smtClean="0"/>
              <a:t>marriage?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10600" cy="4876800"/>
          </a:xfrm>
        </p:spPr>
        <p:txBody>
          <a:bodyPr/>
          <a:lstStyle/>
          <a:p>
            <a:r>
              <a:rPr lang="en-US" sz="2400" b="1" dirty="0" smtClean="0"/>
              <a:t>Review financial documents</a:t>
            </a:r>
            <a:br>
              <a:rPr lang="en-US" sz="2400" b="1" dirty="0" smtClean="0"/>
            </a:br>
            <a:r>
              <a:rPr lang="en-US" sz="2000" b="1" i="1" dirty="0" smtClean="0"/>
              <a:t>Budget, cash flow statement, net worth statement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1000" b="1" dirty="0" smtClean="0"/>
          </a:p>
          <a:p>
            <a:r>
              <a:rPr lang="en-US" sz="2400" b="1" dirty="0"/>
              <a:t>Update beneficiaries and </a:t>
            </a:r>
            <a:r>
              <a:rPr lang="en-US" sz="2400" b="1" dirty="0" smtClean="0"/>
              <a:t>will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2400" b="1" dirty="0"/>
              <a:t>Protect assets—review property </a:t>
            </a:r>
            <a:r>
              <a:rPr lang="en-US" sz="2400" b="1" dirty="0" smtClean="0"/>
              <a:t>titles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2400" b="1" dirty="0" smtClean="0"/>
              <a:t>Consider </a:t>
            </a:r>
            <a:r>
              <a:rPr lang="en-US" sz="2400" b="1" i="1" dirty="0" smtClean="0">
                <a:hlinkClick r:id="rId2"/>
              </a:rPr>
              <a:t>prenuptial agreement </a:t>
            </a:r>
            <a:r>
              <a:rPr lang="en-US" sz="2400" b="1" dirty="0" smtClean="0"/>
              <a:t>pros and cons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sz="2400" b="1" dirty="0" smtClean="0"/>
              <a:t>Review finances with adult children</a:t>
            </a:r>
            <a:br>
              <a:rPr lang="en-US" sz="2400" b="1" dirty="0" smtClean="0"/>
            </a:br>
            <a:endParaRPr lang="en-US" sz="1000" b="1" dirty="0" smtClean="0"/>
          </a:p>
          <a:p>
            <a:r>
              <a:rPr lang="en-US" sz="2400" b="1" dirty="0" smtClean="0"/>
              <a:t>Decide how children will fare if death or divorce 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b="1" i="1" dirty="0" smtClean="0"/>
              <a:t>Consider </a:t>
            </a:r>
            <a:r>
              <a:rPr lang="en-US" sz="2000" b="1" i="1" dirty="0" smtClean="0">
                <a:hlinkClick r:id="rId3"/>
              </a:rPr>
              <a:t>QTIP Trust </a:t>
            </a:r>
            <a:r>
              <a:rPr lang="en-US" sz="2000" b="1" i="1" dirty="0" smtClean="0"/>
              <a:t>* </a:t>
            </a:r>
            <a:br>
              <a:rPr lang="en-US" sz="2000" b="1" i="1" dirty="0" smtClean="0"/>
            </a:br>
            <a:endParaRPr lang="en-US" sz="2000" b="1" i="1" dirty="0" smtClean="0"/>
          </a:p>
          <a:p>
            <a:pPr marL="0" indent="0">
              <a:buNone/>
            </a:pPr>
            <a:r>
              <a:rPr lang="en-US" sz="1400" b="1" i="1" dirty="0" smtClean="0"/>
              <a:t>* Qualified Terminable Interest Property Trust)</a:t>
            </a:r>
            <a:endParaRPr lang="en-US" sz="14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0400" y="1447800"/>
            <a:ext cx="2057400" cy="2471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7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4800"/>
            <a:ext cx="8229600" cy="942974"/>
          </a:xfrm>
        </p:spPr>
        <p:txBody>
          <a:bodyPr/>
          <a:lstStyle/>
          <a:p>
            <a:r>
              <a:rPr lang="en-US" b="1" i="1" dirty="0" smtClean="0"/>
              <a:t>What if … </a:t>
            </a:r>
            <a:br>
              <a:rPr lang="en-US" b="1" i="1" dirty="0" smtClean="0"/>
            </a:br>
            <a:r>
              <a:rPr lang="en-US" b="1" i="1" dirty="0" smtClean="0"/>
              <a:t>single parenthood?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1752599"/>
            <a:ext cx="8229600" cy="4264025"/>
          </a:xfrm>
        </p:spPr>
        <p:txBody>
          <a:bodyPr/>
          <a:lstStyle/>
          <a:p>
            <a:r>
              <a:rPr lang="en-US" sz="2400" b="1" dirty="0" smtClean="0"/>
              <a:t>Conduct financial inventory</a:t>
            </a:r>
          </a:p>
          <a:p>
            <a:r>
              <a:rPr lang="en-US" sz="2400" b="1" dirty="0" smtClean="0"/>
              <a:t>Track spending. Less expensive alternative?</a:t>
            </a:r>
          </a:p>
          <a:p>
            <a:r>
              <a:rPr lang="en-US" sz="2400" b="1" dirty="0" smtClean="0"/>
              <a:t>Build good credit record</a:t>
            </a:r>
          </a:p>
          <a:p>
            <a:r>
              <a:rPr lang="en-US" sz="2400" b="1" dirty="0" smtClean="0"/>
              <a:t>Build emergency savings</a:t>
            </a:r>
          </a:p>
          <a:p>
            <a:r>
              <a:rPr lang="en-US" sz="2400" b="1" dirty="0" smtClean="0"/>
              <a:t>Get financially educated</a:t>
            </a:r>
          </a:p>
          <a:p>
            <a:r>
              <a:rPr lang="en-US" sz="2400" b="1" dirty="0" smtClean="0"/>
              <a:t>Enlist kids as allies</a:t>
            </a:r>
          </a:p>
          <a:p>
            <a:r>
              <a:rPr lang="en-US" sz="2400" b="1" i="1" dirty="0" smtClean="0"/>
              <a:t>Accept help!</a:t>
            </a:r>
            <a:endParaRPr lang="en-US" sz="2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588184"/>
            <a:ext cx="3657600" cy="244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685800"/>
            <a:ext cx="8229600" cy="561974"/>
          </a:xfrm>
        </p:spPr>
        <p:txBody>
          <a:bodyPr/>
          <a:lstStyle/>
          <a:p>
            <a:r>
              <a:rPr lang="en-US" b="1" i="1" dirty="0" smtClean="0"/>
              <a:t>       What if … suddenly single?</a:t>
            </a:r>
            <a:endParaRPr lang="en-US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2940" y="2743200"/>
            <a:ext cx="4597259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6400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Have plan in place, just in case</a:t>
            </a:r>
          </a:p>
          <a:p>
            <a:endParaRPr lang="en-US" sz="2800" b="1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413986"/>
            <a:ext cx="411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▪ </a:t>
            </a:r>
            <a:r>
              <a:rPr lang="en-US" sz="2000" b="1" dirty="0"/>
              <a:t>Adequate savings </a:t>
            </a:r>
            <a:br>
              <a:rPr lang="en-US" sz="2000" b="1" dirty="0"/>
            </a:br>
            <a:endParaRPr lang="en-US" sz="1000" b="1" dirty="0"/>
          </a:p>
          <a:p>
            <a:r>
              <a:rPr lang="en-US" sz="2000" b="1" dirty="0"/>
              <a:t>▪ </a:t>
            </a:r>
            <a:r>
              <a:rPr lang="en-US" sz="2000" b="1" dirty="0" smtClean="0"/>
              <a:t>Documents—where are they?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1000" b="1" dirty="0"/>
          </a:p>
          <a:p>
            <a:r>
              <a:rPr lang="en-US" sz="2000" b="1" dirty="0"/>
              <a:t>▪ Partner/husband assets </a:t>
            </a:r>
            <a:br>
              <a:rPr lang="en-US" sz="2000" b="1" dirty="0"/>
            </a:br>
            <a:endParaRPr lang="en-US" sz="1000" b="1" dirty="0"/>
          </a:p>
          <a:p>
            <a:r>
              <a:rPr lang="en-US" sz="2000" b="1" dirty="0"/>
              <a:t>▪ </a:t>
            </a:r>
            <a:r>
              <a:rPr lang="en-US" sz="2000" b="1" dirty="0" smtClean="0"/>
              <a:t>Updated will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1000" b="1" dirty="0"/>
          </a:p>
          <a:p>
            <a:r>
              <a:rPr lang="en-US" sz="2000" b="1" dirty="0"/>
              <a:t>▪ </a:t>
            </a:r>
            <a:r>
              <a:rPr lang="en-US" sz="2000" b="1" dirty="0" smtClean="0"/>
              <a:t>List of contacts </a:t>
            </a:r>
            <a:endParaRPr lang="en-US" sz="2000" b="1" dirty="0"/>
          </a:p>
          <a:p>
            <a:r>
              <a:rPr lang="en-US" sz="1000" b="1" dirty="0"/>
              <a:t> </a:t>
            </a:r>
          </a:p>
          <a:p>
            <a:r>
              <a:rPr lang="en-US" sz="2000" b="1" dirty="0"/>
              <a:t>▪ Benefits: </a:t>
            </a:r>
            <a:r>
              <a:rPr lang="en-US" sz="2000" b="1" dirty="0" smtClean="0"/>
              <a:t> Insurance</a:t>
            </a:r>
            <a:r>
              <a:rPr lang="en-US" sz="2000" b="1" dirty="0"/>
              <a:t>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 pension, </a:t>
            </a:r>
            <a:r>
              <a:rPr lang="en-US" sz="2000" b="1" dirty="0"/>
              <a:t>retirement </a:t>
            </a:r>
            <a:br>
              <a:rPr lang="en-US" sz="2000" b="1" dirty="0"/>
            </a:br>
            <a:endParaRPr lang="en-US" sz="1000" b="1" dirty="0"/>
          </a:p>
          <a:p>
            <a:r>
              <a:rPr lang="en-US" sz="2000" b="1" dirty="0"/>
              <a:t>▪ </a:t>
            </a:r>
            <a:r>
              <a:rPr lang="en-US" sz="2000" b="1" dirty="0" smtClean="0"/>
              <a:t>Ability to pay creditors, bills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08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762000"/>
            <a:ext cx="8229600" cy="485774"/>
          </a:xfrm>
        </p:spPr>
        <p:txBody>
          <a:bodyPr>
            <a:noAutofit/>
          </a:bodyPr>
          <a:lstStyle/>
          <a:p>
            <a:r>
              <a:rPr lang="en-US" b="1" i="1" dirty="0" smtClean="0"/>
              <a:t>What if … divorce?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2188" cy="4721225"/>
          </a:xfrm>
        </p:spPr>
        <p:txBody>
          <a:bodyPr/>
          <a:lstStyle/>
          <a:p>
            <a:pPr marL="0" indent="0">
              <a:buNone/>
            </a:pPr>
            <a:endParaRPr lang="en-US" sz="1200" b="1" i="1" dirty="0" smtClean="0"/>
          </a:p>
          <a:p>
            <a:pPr marL="0" indent="0">
              <a:buNone/>
            </a:pPr>
            <a:r>
              <a:rPr lang="en-US" sz="2800" b="1" i="1" dirty="0" smtClean="0"/>
              <a:t>Start early … before divorce gets complicated</a:t>
            </a:r>
          </a:p>
          <a:p>
            <a:pPr marL="0" indent="0">
              <a:buNone/>
            </a:pPr>
            <a:endParaRPr lang="en-US" sz="2000" b="1" i="1" dirty="0" smtClean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Safeguard </a:t>
            </a:r>
            <a:r>
              <a:rPr lang="en-US" sz="2400" b="1" i="1" dirty="0" smtClean="0">
                <a:hlinkClick r:id="rId2"/>
              </a:rPr>
              <a:t>credit</a:t>
            </a:r>
            <a:r>
              <a:rPr lang="en-US" sz="2400" b="1" dirty="0" smtClean="0">
                <a:hlinkClick r:id="rId2"/>
              </a:rPr>
              <a:t> </a:t>
            </a:r>
            <a:r>
              <a:rPr lang="en-US" sz="2400" b="1" i="1" dirty="0" smtClean="0"/>
              <a:t>before</a:t>
            </a:r>
            <a:r>
              <a:rPr lang="en-US" sz="2400" b="1" dirty="0" smtClean="0"/>
              <a:t> you file</a:t>
            </a:r>
          </a:p>
          <a:p>
            <a:pPr marL="0" indent="0">
              <a:buNone/>
            </a:pPr>
            <a:endParaRPr lang="en-US" sz="1200" b="1" dirty="0" smtClean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Turn joint accounts into individual accounts</a:t>
            </a:r>
            <a:br>
              <a:rPr lang="en-US" sz="2400" b="1" dirty="0" smtClean="0"/>
            </a:br>
            <a:r>
              <a:rPr lang="en-US" sz="2000" b="1" i="1" dirty="0"/>
              <a:t>R</a:t>
            </a:r>
            <a:r>
              <a:rPr lang="en-US" sz="2000" b="1" i="1" dirty="0" smtClean="0"/>
              <a:t>equest an immediate </a:t>
            </a:r>
            <a:r>
              <a:rPr lang="en-US" sz="2000" b="1" i="1" dirty="0" smtClean="0">
                <a:hlinkClick r:id="rId3"/>
              </a:rPr>
              <a:t>“hard close”</a:t>
            </a:r>
            <a:r>
              <a:rPr lang="en-US" sz="2000" b="1" i="1" dirty="0" smtClean="0"/>
              <a:t> to prevent </a:t>
            </a:r>
            <a:br>
              <a:rPr lang="en-US" sz="2000" b="1" i="1" dirty="0" smtClean="0"/>
            </a:br>
            <a:r>
              <a:rPr lang="en-US" sz="2000" b="1" i="1" dirty="0" smtClean="0"/>
              <a:t>new charges or fees</a:t>
            </a:r>
          </a:p>
          <a:p>
            <a:pPr marL="0" indent="0">
              <a:buNone/>
            </a:pPr>
            <a:endParaRPr lang="en-US" sz="1200" b="1" i="1" dirty="0" smtClean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Refinance mortgage, car loan</a:t>
            </a:r>
          </a:p>
          <a:p>
            <a:pPr marL="0" indent="0">
              <a:buNone/>
            </a:pPr>
            <a:endParaRPr lang="en-US" sz="1200" b="1" dirty="0" smtClean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File taxes jointly for year divorce is pending</a:t>
            </a:r>
          </a:p>
          <a:p>
            <a:pPr>
              <a:buFont typeface="Arial" charset="0"/>
              <a:buChar char="•"/>
            </a:pPr>
            <a:endParaRPr lang="en-US" sz="2400" b="1" dirty="0"/>
          </a:p>
          <a:p>
            <a:pPr marL="0" indent="0">
              <a:buNone/>
            </a:pP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691569"/>
            <a:ext cx="2590800" cy="17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1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762000"/>
            <a:ext cx="8229600" cy="485774"/>
          </a:xfrm>
        </p:spPr>
        <p:txBody>
          <a:bodyPr/>
          <a:lstStyle/>
          <a:p>
            <a:r>
              <a:rPr lang="en-US" b="1" i="1" dirty="0" smtClean="0"/>
              <a:t>       What if … domestic abuse?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343021" cy="4264025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/>
              <a:t>Once you are in a safe place …</a:t>
            </a:r>
            <a:br>
              <a:rPr lang="en-US" sz="2800" b="1" i="1" dirty="0" smtClean="0"/>
            </a:br>
            <a:endParaRPr lang="en-US" sz="14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Keep records safe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Take financial inventory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Build a financial base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Explore job options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Manage money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Seek </a:t>
            </a:r>
            <a:r>
              <a:rPr lang="en-US" sz="2400" b="1" i="1" dirty="0" smtClean="0">
                <a:hlinkClick r:id="rId2"/>
              </a:rPr>
              <a:t>legal</a:t>
            </a:r>
            <a:r>
              <a:rPr lang="en-US" sz="2400" b="1" dirty="0" smtClean="0"/>
              <a:t> help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hlinkClick r:id="rId3"/>
              </a:rPr>
              <a:t>Know you’re not alone</a:t>
            </a:r>
            <a:endParaRPr lang="en-US" sz="24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Look toward the future</a:t>
            </a:r>
          </a:p>
          <a:p>
            <a:pPr>
              <a:buFont typeface="Arial" pitchFamily="34" charset="0"/>
              <a:buChar char="•"/>
            </a:pPr>
            <a:endParaRPr lang="en-US" sz="2800" b="1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99709">
            <a:off x="5082358" y="2675969"/>
            <a:ext cx="4197311" cy="1844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menAndMoneySIBTemplate">
  <a:themeElements>
    <a:clrScheme name="WomenAndMoneySIB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menAndMoneySIB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aparral Display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aparral Display" charset="0"/>
          </a:defRPr>
        </a:defPPr>
      </a:lstStyle>
    </a:lnDef>
  </a:objectDefaults>
  <a:extraClrSchemeLst>
    <a:extraClrScheme>
      <a:clrScheme name="WomenAndMoneySIB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menAndMoneySIB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menAndMoneySIB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menAndMoneySIB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menAndMoneySIB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menAndMoneySIB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menAndMoneySIB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menAndMoneySIB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menAndMoneySIB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menAndMoneySIB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menAndMoneySIB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menAndMoneySIB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627</Words>
  <Application>Microsoft Office PowerPoint</Application>
  <PresentationFormat>On-screen Show (4:3)</PresentationFormat>
  <Paragraphs>174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WomenAndMoneySIBTemplate</vt:lpstr>
      <vt:lpstr>Prepare for the  “What Ifs”</vt:lpstr>
      <vt:lpstr>Unique challenges affecting women’s financial security</vt:lpstr>
      <vt:lpstr>Prepare for “what ifs”</vt:lpstr>
      <vt:lpstr>What if … marriage?</vt:lpstr>
      <vt:lpstr>What if … remarriage?</vt:lpstr>
      <vt:lpstr>What if …  single parenthood?</vt:lpstr>
      <vt:lpstr>       What if … suddenly single?</vt:lpstr>
      <vt:lpstr>What if … divorce?</vt:lpstr>
      <vt:lpstr>       What if … domestic abuse?</vt:lpstr>
      <vt:lpstr>What if … identity theft?</vt:lpstr>
      <vt:lpstr>   What if … medical crisis?</vt:lpstr>
      <vt:lpstr>           What if … primary caregiver?</vt:lpstr>
      <vt:lpstr>        What if … returning student?</vt:lpstr>
      <vt:lpstr>What if … job loss?</vt:lpstr>
      <vt:lpstr>What if …  forced early retirement?</vt:lpstr>
      <vt:lpstr>PowerPoint Presentation</vt:lpstr>
    </vt:vector>
  </TitlesOfParts>
  <Company>Credit Union National Association,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&amp; Money: Prepare for the “What If’s”</dc:title>
  <dc:creator> </dc:creator>
  <cp:lastModifiedBy>JD Work</cp:lastModifiedBy>
  <cp:revision>89</cp:revision>
  <cp:lastPrinted>2011-01-20T16:13:11Z</cp:lastPrinted>
  <dcterms:created xsi:type="dcterms:W3CDTF">2010-12-13T19:27:49Z</dcterms:created>
  <dcterms:modified xsi:type="dcterms:W3CDTF">2011-06-06T14:59:22Z</dcterms:modified>
</cp:coreProperties>
</file>